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08" r:id="rId6"/>
    <p:sldId id="311" r:id="rId7"/>
    <p:sldId id="312" r:id="rId8"/>
    <p:sldId id="313" r:id="rId9"/>
    <p:sldId id="316" r:id="rId10"/>
    <p:sldId id="314" r:id="rId11"/>
    <p:sldId id="315" r:id="rId12"/>
    <p:sldId id="317" r:id="rId13"/>
    <p:sldId id="318" r:id="rId14"/>
    <p:sldId id="319" r:id="rId15"/>
    <p:sldId id="273" r:id="rId16"/>
    <p:sldId id="281" r:id="rId17"/>
    <p:sldId id="306" r:id="rId18"/>
    <p:sldId id="320" r:id="rId19"/>
    <p:sldId id="324" r:id="rId20"/>
    <p:sldId id="326" r:id="rId21"/>
    <p:sldId id="327" r:id="rId22"/>
    <p:sldId id="328" r:id="rId23"/>
    <p:sldId id="332" r:id="rId24"/>
    <p:sldId id="330" r:id="rId25"/>
    <p:sldId id="331" r:id="rId26"/>
    <p:sldId id="333" r:id="rId27"/>
    <p:sldId id="321" r:id="rId28"/>
    <p:sldId id="323" r:id="rId29"/>
    <p:sldId id="322" r:id="rId30"/>
    <p:sldId id="335" r:id="rId31"/>
    <p:sldId id="334" r:id="rId32"/>
    <p:sldId id="338" r:id="rId33"/>
    <p:sldId id="339" r:id="rId34"/>
    <p:sldId id="343" r:id="rId35"/>
    <p:sldId id="337" r:id="rId36"/>
    <p:sldId id="336" r:id="rId37"/>
    <p:sldId id="340" r:id="rId38"/>
    <p:sldId id="341" r:id="rId39"/>
    <p:sldId id="342" r:id="rId40"/>
    <p:sldId id="348" r:id="rId41"/>
    <p:sldId id="344" r:id="rId42"/>
    <p:sldId id="345" r:id="rId43"/>
    <p:sldId id="346" r:id="rId44"/>
    <p:sldId id="347" r:id="rId4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C49BF0A0-0997-49B5-B372-9391F14E29F6}">
          <p14:sldIdLst>
            <p14:sldId id="256"/>
            <p14:sldId id="272"/>
            <p14:sldId id="308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19"/>
            <p14:sldId id="273"/>
            <p14:sldId id="281"/>
            <p14:sldId id="306"/>
            <p14:sldId id="320"/>
            <p14:sldId id="324"/>
            <p14:sldId id="326"/>
            <p14:sldId id="327"/>
            <p14:sldId id="328"/>
            <p14:sldId id="332"/>
            <p14:sldId id="330"/>
            <p14:sldId id="331"/>
            <p14:sldId id="333"/>
            <p14:sldId id="321"/>
            <p14:sldId id="323"/>
            <p14:sldId id="322"/>
            <p14:sldId id="335"/>
            <p14:sldId id="334"/>
            <p14:sldId id="338"/>
            <p14:sldId id="339"/>
            <p14:sldId id="343"/>
            <p14:sldId id="337"/>
            <p14:sldId id="336"/>
            <p14:sldId id="340"/>
            <p14:sldId id="341"/>
            <p14:sldId id="342"/>
            <p14:sldId id="348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DB21E-71AC-A5A2-E158-9EA32A461C2F}" v="699" dt="2019-12-03T03:44:23.803"/>
    <p1510:client id="{17C5C996-66AC-6C21-E086-A4ADB3D2673A}" v="29" dt="2019-12-04T08:22:54.028"/>
    <p1510:client id="{3DE1FF7F-2624-383B-49BB-50FC57F13931}" v="1816" dt="2019-12-05T01:08:32.395"/>
    <p1510:client id="{5EBB1B6D-09F3-660C-F730-108E01B127A2}" v="1" dt="2019-12-04T07:03:15.099"/>
    <p1510:client id="{83DEFFF5-31F4-E50F-9875-B276C310465F}" v="29" dt="2019-12-04T22:30:58.925"/>
    <p1510:client id="{A5E73BAF-4CF3-6043-E4F3-E61C3D60CBF3}" v="1252" dt="2019-12-03T06:07:01.293"/>
    <p1510:client id="{C4FCB9CB-DE77-BC5B-C5AD-E8AF12162D16}" v="1" dt="2019-12-04T23:43:12.294"/>
    <p1510:client id="{E384FD8A-9FF4-CFAF-60CF-2CECED879353}" v="430" dt="2019-12-03T09:12:36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C7103C4-FC92-4D80-AC18-7CABB9E6E02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873851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F53ACB15-7C68-4F62-AB25-B2D6537F91F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715008" y="1988365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 and Sent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Bring to Front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Bring to Front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40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70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50" r:id="rId15"/>
    <p:sldLayoutId id="2147483752" r:id="rId16"/>
    <p:sldLayoutId id="2147483753" r:id="rId17"/>
    <p:sldLayoutId id="2147483754" r:id="rId18"/>
    <p:sldLayoutId id="2147483755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community/logo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275" y="1632839"/>
            <a:ext cx="561057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Artificial Intelligence and Sentencing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590071" y="4103980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An exploration of AI to predict sentencing for the Papua New Guinea Judiciary</a:t>
            </a:r>
            <a:endParaRPr lang="ko-KR" altLang="en-US" sz="1867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83976"/>
            <a:ext cx="5407169" cy="3876759"/>
            <a:chOff x="2491486" y="2154082"/>
            <a:chExt cx="4802412" cy="344316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6207" y="2565662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18400" y="2183378"/>
              <a:ext cx="2675401" cy="572224"/>
              <a:chOff x="4298394" y="3045618"/>
              <a:chExt cx="3591640" cy="768191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67975" y="2332275"/>
              <a:ext cx="3501920" cy="1194157"/>
              <a:chOff x="7533182" y="1351307"/>
              <a:chExt cx="4265295" cy="1454468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48906" y="5006587"/>
              <a:ext cx="2675401" cy="572224"/>
              <a:chOff x="4298394" y="3045618"/>
              <a:chExt cx="3591640" cy="768191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73588" y="2154082"/>
              <a:ext cx="2920310" cy="3443167"/>
              <a:chOff x="5269706" y="2450306"/>
              <a:chExt cx="1654493" cy="195072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787706EA-1619-4D2C-9210-88CD311C2557}"/>
              </a:ext>
            </a:extLst>
          </p:cNvPr>
          <p:cNvSpPr txBox="1"/>
          <p:nvPr/>
        </p:nvSpPr>
        <p:spPr>
          <a:xfrm>
            <a:off x="8253126" y="5499746"/>
            <a:ext cx="34545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Andrew Pritchard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Mehta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Komal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Michael Singh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BF804-5B22-43AC-95D8-FC0C8DE508BC}"/>
              </a:ext>
            </a:extLst>
          </p:cNvPr>
          <p:cNvSpPr txBox="1"/>
          <p:nvPr/>
        </p:nvSpPr>
        <p:spPr>
          <a:xfrm>
            <a:off x="6495068" y="5352353"/>
            <a:ext cx="2129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Supervisors:</a:t>
            </a:r>
          </a:p>
          <a:p>
            <a:r>
              <a:rPr lang="en-US" dirty="0">
                <a:solidFill>
                  <a:schemeClr val="bg1"/>
                </a:solidFill>
              </a:rPr>
              <a:t>Rizwan Ahmed</a:t>
            </a:r>
          </a:p>
          <a:p>
            <a:r>
              <a:rPr lang="en-US" dirty="0">
                <a:solidFill>
                  <a:schemeClr val="bg1"/>
                </a:solidFill>
              </a:rPr>
              <a:t>Michael Thompson</a:t>
            </a:r>
          </a:p>
          <a:p>
            <a:r>
              <a:rPr lang="en-US" dirty="0">
                <a:solidFill>
                  <a:schemeClr val="bg1"/>
                </a:solidFill>
              </a:rPr>
              <a:t>Alison Holt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7163015" y="2533148"/>
            <a:ext cx="3680309" cy="1324834"/>
            <a:chOff x="1199735" y="1275606"/>
            <a:chExt cx="1962585" cy="13248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Beautiful Soup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 HTML parser that lets you search though an HTML page by tag and other such methods, or retrieve all the text on a page without tags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299188" y="1265416"/>
            <a:ext cx="2888511" cy="1324834"/>
            <a:chOff x="1199735" y="1275606"/>
            <a:chExt cx="1962585" cy="132483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Python to iterate over all the downloaded webpages and examine the content using Beautiful Soup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1078613"/>
            <a:chOff x="1199735" y="1275606"/>
            <a:chExt cx="1962585" cy="107861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Paclii Website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website that has a database of publicly available cases for us to use as data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Donut 24">
            <a:extLst>
              <a:ext uri="{FF2B5EF4-FFF2-40B4-BE49-F238E27FC236}">
                <a16:creationId xmlns:a16="http://schemas.microsoft.com/office/drawing/2014/main" id="{32AA287B-CF9F-467C-A5C0-CE3CC2F1A3D7}"/>
              </a:ext>
            </a:extLst>
          </p:cNvPr>
          <p:cNvSpPr/>
          <p:nvPr/>
        </p:nvSpPr>
        <p:spPr>
          <a:xfrm>
            <a:off x="6767798" y="134285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5688942" y="3828599"/>
            <a:ext cx="3680309" cy="832391"/>
            <a:chOff x="1199735" y="1275606"/>
            <a:chExt cx="1962585" cy="8323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Down Them All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Firefox addon that downloads all the links on a  page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943090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 Scraping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CB6361-4540-43B4-860A-05DE7AC23058}"/>
              </a:ext>
            </a:extLst>
          </p:cNvPr>
          <p:cNvSpPr txBox="1"/>
          <p:nvPr/>
        </p:nvSpPr>
        <p:spPr>
          <a:xfrm>
            <a:off x="875062" y="2140685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had a number of problems to over come to achieve this, and many tools to use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ounded Rectangle 51">
            <a:extLst>
              <a:ext uri="{FF2B5EF4-FFF2-40B4-BE49-F238E27FC236}">
                <a16:creationId xmlns:a16="http://schemas.microsoft.com/office/drawing/2014/main" id="{26FD129F-4931-4C61-8434-D7BCB1E08AC3}"/>
              </a:ext>
            </a:extLst>
          </p:cNvPr>
          <p:cNvSpPr/>
          <p:nvPr/>
        </p:nvSpPr>
        <p:spPr>
          <a:xfrm rot="16200000" flipH="1">
            <a:off x="5437005" y="241919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Block Arc 14">
            <a:extLst>
              <a:ext uri="{FF2B5EF4-FFF2-40B4-BE49-F238E27FC236}">
                <a16:creationId xmlns:a16="http://schemas.microsoft.com/office/drawing/2014/main" id="{736DF359-6EC6-40CA-B94B-7B4BCD782392}"/>
              </a:ext>
            </a:extLst>
          </p:cNvPr>
          <p:cNvSpPr/>
          <p:nvPr/>
        </p:nvSpPr>
        <p:spPr>
          <a:xfrm rot="16200000">
            <a:off x="2905078" y="4684283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Freeform 32">
            <a:extLst>
              <a:ext uri="{FF2B5EF4-FFF2-40B4-BE49-F238E27FC236}">
                <a16:creationId xmlns:a16="http://schemas.microsoft.com/office/drawing/2014/main" id="{8A8CB521-DFAB-4790-91E2-914AC867795D}"/>
              </a:ext>
            </a:extLst>
          </p:cNvPr>
          <p:cNvSpPr/>
          <p:nvPr/>
        </p:nvSpPr>
        <p:spPr>
          <a:xfrm>
            <a:off x="4184452" y="3534093"/>
            <a:ext cx="569127" cy="507116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6188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30828" y="1354134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08575" y="135413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700000">
            <a:off x="4386322" y="135413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2864069" y="135412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Filtering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7A861D-D0A8-4EC0-A258-02AE84AB2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116306"/>
              </p:ext>
            </p:extLst>
          </p:nvPr>
        </p:nvGraphicFramePr>
        <p:xfrm>
          <a:off x="2662561" y="3426897"/>
          <a:ext cx="6866878" cy="3173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8206">
                  <a:extLst>
                    <a:ext uri="{9D8B030D-6E8A-4147-A177-3AD203B41FA5}">
                      <a16:colId xmlns:a16="http://schemas.microsoft.com/office/drawing/2014/main" val="652030599"/>
                    </a:ext>
                  </a:extLst>
                </a:gridCol>
                <a:gridCol w="2289336">
                  <a:extLst>
                    <a:ext uri="{9D8B030D-6E8A-4147-A177-3AD203B41FA5}">
                      <a16:colId xmlns:a16="http://schemas.microsoft.com/office/drawing/2014/main" val="2506022666"/>
                    </a:ext>
                  </a:extLst>
                </a:gridCol>
                <a:gridCol w="2289336">
                  <a:extLst>
                    <a:ext uri="{9D8B030D-6E8A-4147-A177-3AD203B41FA5}">
                      <a16:colId xmlns:a16="http://schemas.microsoft.com/office/drawing/2014/main" val="301152002"/>
                    </a:ext>
                  </a:extLst>
                </a:gridCol>
              </a:tblGrid>
              <a:tr h="64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Filter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Number of Files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Number Filtered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6261464"/>
                  </a:ext>
                </a:extLst>
              </a:tr>
              <a:tr h="6125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None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8,196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0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4751285"/>
                  </a:ext>
                </a:extLst>
              </a:tr>
              <a:tr h="64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Criminal Cases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3,820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4,376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84454"/>
                  </a:ext>
                </a:extLst>
              </a:tr>
              <a:tr h="6125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Murder Cases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1,523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2,297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948809"/>
                  </a:ext>
                </a:extLst>
              </a:tr>
              <a:tr h="64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Sentencing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1,051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600">
                          <a:effectLst/>
                        </a:rPr>
                        <a:t>472</a:t>
                      </a:r>
                      <a:endParaRPr lang="en-NZ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8233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4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Metadata Section</a:t>
            </a:r>
            <a:endParaRPr lang="ko-KR" altLang="en-US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981404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 </a:t>
            </a:r>
            <a:r>
              <a:rPr lang="en-US" altLang="ko-KR" sz="185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Komal</a:t>
            </a:r>
            <a:r>
              <a:rPr lang="en-US" altLang="ko-KR" sz="18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 </a:t>
            </a:r>
            <a:endParaRPr lang="en-US" altLang="ko-KR" sz="1850" err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cs typeface="Arial"/>
              </a:rPr>
              <a:t>Basics of Metadata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F31D6-FDEB-4389-9ACC-985E3260EF59}"/>
              </a:ext>
            </a:extLst>
          </p:cNvPr>
          <p:cNvSpPr txBox="1"/>
          <p:nvPr/>
        </p:nvSpPr>
        <p:spPr>
          <a:xfrm>
            <a:off x="6378246" y="1647971"/>
            <a:ext cx="4413010" cy="2369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ea typeface="+mn-lt"/>
                <a:cs typeface="+mn-lt"/>
              </a:rPr>
              <a:t>Basically it is "Data about data." It helps to make data findable &amp; understandable</a:t>
            </a:r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algn="ctr"/>
            <a:endParaRPr lang="en-GB" altLang="ko-KR" sz="32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378245" y="3783557"/>
            <a:ext cx="441301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romanUcPeriod"/>
            </a:pPr>
            <a:r>
              <a:rPr lang="en-US" altLang="ko-KR" sz="2800">
                <a:solidFill>
                  <a:schemeClr val="bg1"/>
                </a:solidFill>
                <a:cs typeface="Arial"/>
              </a:rPr>
              <a:t>Descriptive Metadata</a:t>
            </a:r>
          </a:p>
          <a:p>
            <a:pPr marL="342900" indent="-342900">
              <a:buAutoNum type="romanUcPeriod"/>
            </a:pPr>
            <a:r>
              <a:rPr lang="en-US" altLang="ko-KR" sz="2800">
                <a:solidFill>
                  <a:schemeClr val="bg1"/>
                </a:solidFill>
                <a:cs typeface="Arial"/>
              </a:rPr>
              <a:t>Structural Metadata</a:t>
            </a:r>
          </a:p>
          <a:p>
            <a:pPr marL="342900" indent="-342900">
              <a:buAutoNum type="romanUcPeriod"/>
            </a:pPr>
            <a:r>
              <a:rPr lang="en-US" altLang="ko-KR" sz="2800">
                <a:solidFill>
                  <a:schemeClr val="bg1"/>
                </a:solidFill>
                <a:cs typeface="Arial"/>
              </a:rPr>
              <a:t>Administrative Metadata</a:t>
            </a:r>
            <a:endParaRPr lang="en-US" altLang="ko-KR" sz="28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4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4A87C8AB-30CC-43C6-AC32-32470135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05" y="2825578"/>
            <a:ext cx="2743200" cy="2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81162" y="219327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58909" y="219327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>
                <a:cs typeface="Arial"/>
              </a:rPr>
              <a:t>Implementation Of Metadata In Context Of PNG Judicial Process.</a:t>
            </a:r>
            <a:endParaRPr 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96C4B-8FD7-4245-A0B3-FFDFFB2D8426}"/>
              </a:ext>
            </a:extLst>
          </p:cNvPr>
          <p:cNvSpPr txBox="1"/>
          <p:nvPr/>
        </p:nvSpPr>
        <p:spPr>
          <a:xfrm>
            <a:off x="1964724" y="4374291"/>
            <a:ext cx="3700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Read case file from PACLII website.</a:t>
            </a:r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818C44-66B2-40AA-974A-0A4CD68B27BD}"/>
              </a:ext>
            </a:extLst>
          </p:cNvPr>
          <p:cNvSpPr/>
          <p:nvPr/>
        </p:nvSpPr>
        <p:spPr>
          <a:xfrm rot="2700000">
            <a:off x="4531079" y="21932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28575CC-1574-4B49-B337-CE0F4DCBBE30}"/>
              </a:ext>
            </a:extLst>
          </p:cNvPr>
          <p:cNvSpPr/>
          <p:nvPr/>
        </p:nvSpPr>
        <p:spPr>
          <a:xfrm rot="2700000">
            <a:off x="3182132" y="2152077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52A7C-D430-4218-9CB3-6CB0C07CA7C2}"/>
              </a:ext>
            </a:extLst>
          </p:cNvPr>
          <p:cNvSpPr txBox="1"/>
          <p:nvPr/>
        </p:nvSpPr>
        <p:spPr>
          <a:xfrm>
            <a:off x="7216346" y="429191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Manually checked individual case file source.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8C02A-950C-4F93-8D7E-714D43ECCF19}"/>
              </a:ext>
            </a:extLst>
          </p:cNvPr>
          <p:cNvSpPr txBox="1"/>
          <p:nvPr/>
        </p:nvSpPr>
        <p:spPr>
          <a:xfrm>
            <a:off x="2005914" y="5249562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Derived knowledge under &lt;title&gt; tag. Which includes case number, date, month, year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B7C8D-713F-4275-9BD2-608D07FEFCF7}"/>
              </a:ext>
            </a:extLst>
          </p:cNvPr>
          <p:cNvSpPr txBox="1"/>
          <p:nvPr/>
        </p:nvSpPr>
        <p:spPr>
          <a:xfrm>
            <a:off x="7216346" y="519807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It`s still requires to collect keywords to derive accurate outcome at the end.</a:t>
            </a: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>
                <a:solidFill>
                  <a:schemeClr val="bg1"/>
                </a:solidFill>
                <a:cs typeface="Arial"/>
              </a:rPr>
              <a:t>Future 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7E415-33F2-4F2C-8509-88C2A6FE0444}"/>
              </a:ext>
            </a:extLst>
          </p:cNvPr>
          <p:cNvSpPr txBox="1"/>
          <p:nvPr/>
        </p:nvSpPr>
        <p:spPr>
          <a:xfrm>
            <a:off x="7605387" y="841332"/>
            <a:ext cx="387054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it require to collect more specific content to feed AI to get accurate response while not compromising any aspect of law.</a:t>
            </a:r>
          </a:p>
          <a:p>
            <a:pPr indent="-285750">
              <a:buFont typeface="Arial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Current information is not enough to form good quality metadata specially it seems hard to collect any keywords.</a:t>
            </a:r>
          </a:p>
          <a:p>
            <a:pPr indent="-285750">
              <a:buFont typeface="Arial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PNG is planning to use Synergy case management system, it can be beneficial to collect more structured data.</a:t>
            </a:r>
          </a:p>
          <a:p>
            <a:pPr indent="-285750">
              <a:buFont typeface="Arial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Website Development</a:t>
            </a:r>
            <a:endParaRPr lang="ko-KR" altLang="en-US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981404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5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Discussed by Michael</a:t>
            </a:r>
            <a:endParaRPr lang="ko-KR" altLang="en-US" sz="1867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8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124444-64AF-4DA6-A330-3FE2402D472E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6" name="Graphic 4">
                <a:extLst>
                  <a:ext uri="{FF2B5EF4-FFF2-40B4-BE49-F238E27FC236}">
                    <a16:creationId xmlns:a16="http://schemas.microsoft.com/office/drawing/2014/main" id="{F8F33F1F-3165-4A87-A049-F5D6ED47BBCC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1C5C032-FF37-4EDE-9D42-5F99473BE38E}"/>
                  </a:ext>
                </a:extLst>
              </p:cNvPr>
              <p:cNvSpPr/>
              <p:nvPr/>
            </p:nvSpPr>
            <p:spPr>
              <a:xfrm>
                <a:off x="1861870" y="2758332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212BC73-D10B-4ABF-97ED-39822C5F1E89}"/>
              </a:ext>
            </a:extLst>
          </p:cNvPr>
          <p:cNvSpPr/>
          <p:nvPr/>
        </p:nvSpPr>
        <p:spPr>
          <a:xfrm>
            <a:off x="683702" y="661576"/>
            <a:ext cx="5412298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5400">
                <a:solidFill>
                  <a:schemeClr val="accent4"/>
                </a:solidFill>
              </a:rPr>
              <a:t>Website</a:t>
            </a:r>
            <a:endParaRPr lang="en-US" sz="5400">
              <a:solidFill>
                <a:schemeClr val="accent4"/>
              </a:solidFill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683702" y="1534158"/>
            <a:ext cx="5412301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5400"/>
              <a:t>Development</a:t>
            </a:r>
            <a:endParaRPr lang="en-US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683702" y="2745193"/>
            <a:ext cx="5620383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>
                <a:solidFill>
                  <a:schemeClr val="accent4"/>
                </a:solidFill>
                <a:cs typeface="Arial"/>
              </a:rPr>
              <a:t>Idea of the website:</a:t>
            </a:r>
          </a:p>
          <a:p>
            <a:endParaRPr lang="en-GB" altLang="ko-KR" sz="20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GB" altLang="ko-KR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Website is a platform for the AI Engine</a:t>
            </a:r>
          </a:p>
          <a:p>
            <a:endParaRPr lang="en-GB" altLang="ko-KR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GB" altLang="ko-KR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Website should be easy to use</a:t>
            </a:r>
            <a:endParaRPr lang="en-GB" altLang="ko-KR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GB" altLang="ko-KR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GB" altLang="ko-KR" sz="20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Website looks professional</a:t>
            </a:r>
          </a:p>
          <a:p>
            <a:endParaRPr lang="en-GB" altLang="ko-KR" sz="2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9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en-US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endParaRPr lang="en-US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001971" y="2252098"/>
            <a:ext cx="32894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Why did we choose Django?</a:t>
            </a:r>
            <a:endParaRPr lang="en-GB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952728" y="3102220"/>
            <a:ext cx="446333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 framework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Great for machine learning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Overwhelming amount of resources online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Well established and has a huge community online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Easy to pick up and learn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7" descr="A picture containing graphics, drawing&#10;&#10;Description generated with very high confidence">
            <a:extLst>
              <a:ext uri="{FF2B5EF4-FFF2-40B4-BE49-F238E27FC236}">
                <a16:creationId xmlns:a16="http://schemas.microsoft.com/office/drawing/2014/main" id="{25EF2371-846F-4BC5-9A91-6884CF14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">
            <a:off x="4514855" y="2113400"/>
            <a:ext cx="7510848" cy="2634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AE593-56F3-460E-B5A3-962B5DB19DC4}"/>
              </a:ext>
            </a:extLst>
          </p:cNvPr>
          <p:cNvSpPr txBox="1"/>
          <p:nvPr/>
        </p:nvSpPr>
        <p:spPr>
          <a:xfrm>
            <a:off x="8627076" y="5939480"/>
            <a:ext cx="35669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Picture from https://www.djangoproject.com/community/logos/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8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Website Design</a:t>
            </a:r>
            <a:endParaRPr lang="en-US"/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AA9906-2293-469E-87DA-6DA6F771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2868554"/>
            <a:ext cx="5581650" cy="374026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4C063C-5A20-4C8A-A828-BB64E0A3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2806303"/>
            <a:ext cx="4581525" cy="381714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72D91B-4CAB-4399-9D2F-F256E356D2D2}"/>
              </a:ext>
            </a:extLst>
          </p:cNvPr>
          <p:cNvSpPr txBox="1"/>
          <p:nvPr/>
        </p:nvSpPr>
        <p:spPr>
          <a:xfrm>
            <a:off x="3305175" y="1237338"/>
            <a:ext cx="558165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After researching website designs and looking through websites the judges compiled for me, these were the designs I produced keeping in mind that it should be easy to use and look professional</a:t>
            </a:r>
          </a:p>
        </p:txBody>
      </p:sp>
    </p:spTree>
    <p:extLst>
      <p:ext uri="{BB962C8B-B14F-4D97-AF65-F5344CB8AC3E}">
        <p14:creationId xmlns:p14="http://schemas.microsoft.com/office/powerpoint/2010/main" val="92389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7695" y="356746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870542" y="1618398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introduce the team and discuss the projects scope, goals and objectives. We also discuss the risks of this project.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7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194283" y="2608914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discuss the problem of getting to the data we required for this problem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Scraping</a:t>
              </a:r>
              <a:endParaRPr lang="ko-KR" altLang="en-US" sz="27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536058" y="3589245"/>
            <a:ext cx="5383988" cy="1099644"/>
            <a:chOff x="1848112" y="1575921"/>
            <a:chExt cx="5383988" cy="10996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Komal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takes you though metadata as it relates to the Papua New Guinea judiciary, and our project.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Metadata</a:t>
              </a:r>
              <a:endParaRPr lang="ko-KR" altLang="en-US" sz="27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874338" y="4563564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Michael discuses the website that makes use of the AI engine, as well as serving as a portal for more general use.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Website</a:t>
              </a:r>
              <a:endParaRPr lang="ko-KR" altLang="en-US" sz="27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06E9CF0-0FC3-4C94-ACBC-EEBF5CADAD45}"/>
              </a:ext>
            </a:extLst>
          </p:cNvPr>
          <p:cNvGrpSpPr/>
          <p:nvPr/>
        </p:nvGrpSpPr>
        <p:grpSpPr>
          <a:xfrm>
            <a:off x="2174572" y="5586011"/>
            <a:ext cx="5383070" cy="1109058"/>
            <a:chOff x="1849030" y="1566507"/>
            <a:chExt cx="5383070" cy="110905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07EE24C-DFAA-46FC-89F5-B067F722BDCD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Andrew introduces you to neural networks and AI as well as the work done to make it useful for our project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D7D4B0A-D71F-421F-AA9D-223215562565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Artificial Intelligence</a:t>
              </a:r>
              <a:endParaRPr lang="ko-KR" altLang="en-US" sz="27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308FCD4-2963-4A9B-B907-F2D4E71678D0}"/>
                </a:ext>
              </a:extLst>
            </p:cNvPr>
            <p:cNvSpPr txBox="1"/>
            <p:nvPr/>
          </p:nvSpPr>
          <p:spPr>
            <a:xfrm>
              <a:off x="1849030" y="1566507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4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Website Pages</a:t>
            </a:r>
            <a:endParaRPr lang="en-US"/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9C5BAAA4-75DF-47A7-9ACB-C0AD904AA8C7}"/>
              </a:ext>
            </a:extLst>
          </p:cNvPr>
          <p:cNvSpPr/>
          <p:nvPr/>
        </p:nvSpPr>
        <p:spPr>
          <a:xfrm rot="18900000">
            <a:off x="383440" y="2495347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2">
            <a:extLst>
              <a:ext uri="{FF2B5EF4-FFF2-40B4-BE49-F238E27FC236}">
                <a16:creationId xmlns:a16="http://schemas.microsoft.com/office/drawing/2014/main" id="{C12B92E5-4410-4332-9ADF-2C50C4E04DB9}"/>
              </a:ext>
            </a:extLst>
          </p:cNvPr>
          <p:cNvSpPr/>
          <p:nvPr/>
        </p:nvSpPr>
        <p:spPr>
          <a:xfrm rot="18900000">
            <a:off x="1611035" y="3454439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3">
            <a:extLst>
              <a:ext uri="{FF2B5EF4-FFF2-40B4-BE49-F238E27FC236}">
                <a16:creationId xmlns:a16="http://schemas.microsoft.com/office/drawing/2014/main" id="{4B9946FA-1165-464A-8C69-66A4DD638935}"/>
              </a:ext>
            </a:extLst>
          </p:cNvPr>
          <p:cNvSpPr/>
          <p:nvPr/>
        </p:nvSpPr>
        <p:spPr>
          <a:xfrm rot="18900000">
            <a:off x="2736807" y="4287328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49202-6552-4623-B5E2-47B7C36FBAF6}"/>
              </a:ext>
            </a:extLst>
          </p:cNvPr>
          <p:cNvSpPr txBox="1"/>
          <p:nvPr/>
        </p:nvSpPr>
        <p:spPr>
          <a:xfrm>
            <a:off x="3701747" y="276927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391D-9B72-437A-963A-04F9C9C77959}"/>
              </a:ext>
            </a:extLst>
          </p:cNvPr>
          <p:cNvSpPr txBox="1"/>
          <p:nvPr/>
        </p:nvSpPr>
        <p:spPr>
          <a:xfrm>
            <a:off x="4279374" y="3767132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 rot="18900000">
            <a:off x="1430383" y="2962642"/>
            <a:ext cx="20953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cs typeface="Arial"/>
              </a:rPr>
              <a:t>Portal Page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FCEFC-B3D2-4804-9F04-95DD2C9774CB}"/>
              </a:ext>
            </a:extLst>
          </p:cNvPr>
          <p:cNvSpPr txBox="1"/>
          <p:nvPr/>
        </p:nvSpPr>
        <p:spPr>
          <a:xfrm rot="18900000">
            <a:off x="2396671" y="3773285"/>
            <a:ext cx="18690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/>
              </a:rPr>
              <a:t>AI Engine Page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D3C8F-EE37-4F8F-87A5-D619DC3ECA81}"/>
              </a:ext>
            </a:extLst>
          </p:cNvPr>
          <p:cNvSpPr txBox="1"/>
          <p:nvPr/>
        </p:nvSpPr>
        <p:spPr>
          <a:xfrm rot="18900000">
            <a:off x="3211429" y="4514054"/>
            <a:ext cx="166714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cs typeface="Arial"/>
              </a:rPr>
              <a:t>About Us Page</a:t>
            </a:r>
            <a:endParaRPr lang="en-US" sz="200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AFA9D7EF-DDC4-4720-9DA1-1774DB478E1E}"/>
              </a:ext>
            </a:extLst>
          </p:cNvPr>
          <p:cNvSpPr/>
          <p:nvPr/>
        </p:nvSpPr>
        <p:spPr>
          <a:xfrm flipH="1">
            <a:off x="1352372" y="382721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DE2B46E6-B5A1-4FDF-9F07-EE8CD489A203}"/>
              </a:ext>
            </a:extLst>
          </p:cNvPr>
          <p:cNvSpPr/>
          <p:nvPr/>
        </p:nvSpPr>
        <p:spPr>
          <a:xfrm>
            <a:off x="2410276" y="4538937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Chord 15">
            <a:extLst>
              <a:ext uri="{FF2B5EF4-FFF2-40B4-BE49-F238E27FC236}">
                <a16:creationId xmlns:a16="http://schemas.microsoft.com/office/drawing/2014/main" id="{EDE12A0E-762C-413B-8BAB-34EF602FA881}"/>
              </a:ext>
            </a:extLst>
          </p:cNvPr>
          <p:cNvSpPr/>
          <p:nvPr/>
        </p:nvSpPr>
        <p:spPr>
          <a:xfrm>
            <a:off x="3350377" y="5058325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5863F-69CD-42C8-AF3C-3C67525D0CE9}"/>
              </a:ext>
            </a:extLst>
          </p:cNvPr>
          <p:cNvSpPr txBox="1"/>
          <p:nvPr/>
        </p:nvSpPr>
        <p:spPr>
          <a:xfrm>
            <a:off x="7019925" y="2019300"/>
            <a:ext cx="43338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/>
              <a:t>Portal Page</a:t>
            </a:r>
            <a:endParaRPr lang="en-US" b="1" dirty="0">
              <a:cs typeface="Arial"/>
            </a:endParaRPr>
          </a:p>
          <a:p>
            <a:pPr algn="r"/>
            <a:r>
              <a:rPr lang="en-US" dirty="0">
                <a:cs typeface="Arial"/>
              </a:rPr>
              <a:t>This page is the home page and has links to several resources online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C33EF9-D3FE-4402-AEE8-920F28BCBB28}"/>
              </a:ext>
            </a:extLst>
          </p:cNvPr>
          <p:cNvSpPr txBox="1"/>
          <p:nvPr/>
        </p:nvSpPr>
        <p:spPr>
          <a:xfrm>
            <a:off x="7019925" y="3028950"/>
            <a:ext cx="43338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AI Engine Page</a:t>
            </a:r>
            <a:endParaRPr lang="en-US" b="1">
              <a:cs typeface="Arial"/>
            </a:endParaRPr>
          </a:p>
          <a:p>
            <a:pPr algn="r"/>
            <a:r>
              <a:rPr lang="en-US">
                <a:cs typeface="Arial"/>
              </a:rPr>
              <a:t>AI Engine page links to nueral network and users can use it through this page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0A60E8-C717-4CF0-8A45-4347BAAD6FBB}"/>
              </a:ext>
            </a:extLst>
          </p:cNvPr>
          <p:cNvSpPr txBox="1"/>
          <p:nvPr/>
        </p:nvSpPr>
        <p:spPr>
          <a:xfrm>
            <a:off x="6838950" y="4124325"/>
            <a:ext cx="45148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/>
              <a:t>About Us Page</a:t>
            </a:r>
            <a:endParaRPr lang="en-US" b="1">
              <a:cs typeface="Arial"/>
            </a:endParaRPr>
          </a:p>
          <a:p>
            <a:pPr algn="r"/>
            <a:r>
              <a:rPr lang="en-US">
                <a:cs typeface="Arial"/>
              </a:rPr>
              <a:t>Represents all the people who worked on this project and their roles</a:t>
            </a:r>
          </a:p>
        </p:txBody>
      </p:sp>
    </p:spTree>
    <p:extLst>
      <p:ext uri="{BB962C8B-B14F-4D97-AF65-F5344CB8AC3E}">
        <p14:creationId xmlns:p14="http://schemas.microsoft.com/office/powerpoint/2010/main" val="139711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E20C436-DEE2-4008-838B-BBFA45C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717252"/>
            <a:ext cx="5455917" cy="341676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D72AB8-FE58-4E99-BD5B-F8B51EAC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44532"/>
            <a:ext cx="5455917" cy="336220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12F00-CCE8-4763-A331-FF93C89FE936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Portal Page</a:t>
            </a:r>
            <a:endParaRPr lang="en-US" altLang="ko-KR" sz="5400">
              <a:latin typeface="+mj-lt"/>
              <a:ea typeface="+mj-ea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46222-BD5E-43C6-A04C-38607503021C}"/>
              </a:ext>
            </a:extLst>
          </p:cNvPr>
          <p:cNvSpPr txBox="1"/>
          <p:nvPr/>
        </p:nvSpPr>
        <p:spPr>
          <a:xfrm>
            <a:off x="2867025" y="1524000"/>
            <a:ext cx="6467475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Main idea of this page is to have useful resources in one place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33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358298" y="4863191"/>
            <a:ext cx="37946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cs typeface="Arial"/>
              </a:rPr>
              <a:t>Giving credit to the people who worked on the project</a:t>
            </a:r>
            <a:endParaRPr lang="en-US" altLang="ko-KR" sz="2000" dirty="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356834" y="3601438"/>
            <a:ext cx="401291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/>
              <a:t>About Us Page</a:t>
            </a:r>
            <a:endParaRPr lang="en-US" altLang="ko-KR">
              <a:cs typeface="Arial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5E11A4-C98E-439D-AFFD-1BEBF183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54723"/>
            <a:ext cx="7019925" cy="452950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054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844948" y="2558141"/>
            <a:ext cx="3794602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cs typeface="Arial"/>
              </a:rPr>
              <a:t>How to get information from user?</a:t>
            </a:r>
            <a:endParaRPr lang="en-US" altLang="ko-KR" sz="2000" dirty="0">
              <a:solidFill>
                <a:srgbClr val="404040"/>
              </a:solidFill>
              <a:cs typeface="Arial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cs typeface="Arial"/>
              </a:rPr>
              <a:t>Use a text box for case notes</a:t>
            </a:r>
            <a:endParaRPr lang="en-US" altLang="ko-KR" sz="2000" dirty="0">
              <a:solidFill>
                <a:srgbClr val="000000"/>
              </a:solidFill>
              <a:cs typeface="Arial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cs typeface="Arial"/>
              </a:rPr>
              <a:t>AI will then process and give output</a:t>
            </a:r>
            <a:endParaRPr lang="en-US" altLang="ko-KR" sz="2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7843484" y="1277338"/>
            <a:ext cx="401291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</a:rPr>
              <a:t>AI Engine Page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C022B1-6B07-43A1-BD9B-4A6F1C7C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8" y="1063822"/>
            <a:ext cx="7252569" cy="448296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6121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2953483" y="1008202"/>
            <a:ext cx="6275509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Summary of Website Development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6663" y="3045767"/>
            <a:ext cx="2616290" cy="23967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263945" y="1992857"/>
            <a:ext cx="4413010" cy="40934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Overall website development went well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A few problems with setting up python environment and running scripts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Responsiveness unfinished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Website follows design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Website mainly consisting of HTML and CSS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1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39"/>
            <a:ext cx="5446295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 Section</a:t>
            </a:r>
            <a:endParaRPr lang="ko-KR" altLang="en-US" sz="6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981404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Andrew talks. A lot.</a:t>
            </a:r>
            <a:endParaRPr lang="ko-KR" altLang="en-US" sz="1867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57645"/>
            <a:ext cx="7514354" cy="6723105"/>
            <a:chOff x="4594375" y="75521"/>
            <a:chExt cx="7514354" cy="6723105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9" y="1166926"/>
              <a:ext cx="5370597" cy="1148677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6" y="2411776"/>
              <a:ext cx="5370597" cy="1148679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6" y="96808"/>
              <a:ext cx="4000541" cy="855643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3" y="412759"/>
              <a:ext cx="5236444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07368" y="5478388"/>
              <a:ext cx="4000541" cy="855643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06561" y="75521"/>
              <a:ext cx="5702168" cy="6723105"/>
              <a:chOff x="5269706" y="2450306"/>
              <a:chExt cx="1654493" cy="195072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42607" y="4161302"/>
              <a:ext cx="5046920" cy="10794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>
                <a:solidFill>
                  <a:schemeClr val="bg1"/>
                </a:solidFill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3F980AF-3FE0-41DA-97CA-3D908B4FB798}"/>
              </a:ext>
            </a:extLst>
          </p:cNvPr>
          <p:cNvSpPr txBox="1"/>
          <p:nvPr/>
        </p:nvSpPr>
        <p:spPr>
          <a:xfrm>
            <a:off x="734571" y="2621478"/>
            <a:ext cx="37401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cs typeface="Arial" pitchFamily="34" charset="0"/>
              </a:rPr>
              <a:t>A Brief Introduction to AI</a:t>
            </a:r>
            <a:endParaRPr lang="ko-KR" altLang="en-US" sz="2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401467" y="3432281"/>
            <a:ext cx="466192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Term coined in 1956 at Dartmouth College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Expert systems developed in the 1980s from AI research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1997 – Deep Blue beats Garry Kasparov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cs typeface="Arial" pitchFamily="34" charset="0"/>
              </a:rPr>
              <a:t>2011~Present, development of Deep Learning with Neural Networks as AI</a:t>
            </a:r>
          </a:p>
        </p:txBody>
      </p:sp>
    </p:spTree>
    <p:extLst>
      <p:ext uri="{BB962C8B-B14F-4D97-AF65-F5344CB8AC3E}">
        <p14:creationId xmlns:p14="http://schemas.microsoft.com/office/powerpoint/2010/main" val="247348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Basic Text Preprocessing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44280" cy="830996"/>
            <a:chOff x="1715369" y="1766707"/>
            <a:chExt cx="1783314" cy="830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Converting words into base forms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Lemmatizing, stemming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92031" y="3754307"/>
            <a:ext cx="3144280" cy="1323439"/>
            <a:chOff x="1715369" y="1766707"/>
            <a:chExt cx="1783314" cy="13234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Stop words, most common and least common.</a:t>
              </a:r>
            </a:p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~1.7 million removed from corpus (mostly stop words)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Word Removal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830996"/>
            <a:chOff x="1715369" y="1766707"/>
            <a:chExt cx="1783314" cy="830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Turning case files into a sequence of words (tokens)  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Tokenization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1118989" y="4628647"/>
            <a:ext cx="3144280" cy="830996"/>
            <a:chOff x="1715369" y="1766707"/>
            <a:chExt cx="1783314" cy="830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Lower case, removal of non-alphanumeric characters  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Basic Preprocessing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16">
            <a:extLst>
              <a:ext uri="{FF2B5EF4-FFF2-40B4-BE49-F238E27FC236}">
                <a16:creationId xmlns:a16="http://schemas.microsoft.com/office/drawing/2014/main" id="{BF27EBD3-3206-4C8A-9B24-1300017ECF40}"/>
              </a:ext>
            </a:extLst>
          </p:cNvPr>
          <p:cNvSpPr/>
          <p:nvPr/>
        </p:nvSpPr>
        <p:spPr>
          <a:xfrm rot="2700000">
            <a:off x="5303563" y="352072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175F0172-E254-403F-91CA-4051EFABD3FE}"/>
              </a:ext>
            </a:extLst>
          </p:cNvPr>
          <p:cNvSpPr/>
          <p:nvPr/>
        </p:nvSpPr>
        <p:spPr>
          <a:xfrm>
            <a:off x="5273720" y="5357235"/>
            <a:ext cx="325609" cy="3077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0" name="Freeform 20">
            <a:extLst>
              <a:ext uri="{FF2B5EF4-FFF2-40B4-BE49-F238E27FC236}">
                <a16:creationId xmlns:a16="http://schemas.microsoft.com/office/drawing/2014/main" id="{2D06EDCB-1484-4052-9037-835423267E8F}"/>
              </a:ext>
            </a:extLst>
          </p:cNvPr>
          <p:cNvSpPr/>
          <p:nvPr/>
        </p:nvSpPr>
        <p:spPr>
          <a:xfrm>
            <a:off x="6629897" y="4454037"/>
            <a:ext cx="360477" cy="364726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31" name="Left Arrow 1">
            <a:extLst>
              <a:ext uri="{FF2B5EF4-FFF2-40B4-BE49-F238E27FC236}">
                <a16:creationId xmlns:a16="http://schemas.microsoft.com/office/drawing/2014/main" id="{DB966567-4518-454D-8416-D57A04E2C2B1}"/>
              </a:ext>
            </a:extLst>
          </p:cNvPr>
          <p:cNvSpPr>
            <a:spLocks noChangeAspect="1"/>
          </p:cNvSpPr>
          <p:nvPr/>
        </p:nvSpPr>
        <p:spPr>
          <a:xfrm>
            <a:off x="6591248" y="2745034"/>
            <a:ext cx="375554" cy="365531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8433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9286D33-F0FB-40C8-B794-CC4FFAD92C0B}"/>
              </a:ext>
            </a:extLst>
          </p:cNvPr>
          <p:cNvSpPr txBox="1"/>
          <p:nvPr/>
        </p:nvSpPr>
        <p:spPr>
          <a:xfrm>
            <a:off x="598957" y="555346"/>
            <a:ext cx="4326335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Bag of Words</a:t>
            </a:r>
            <a:endParaRPr lang="ko-KR" altLang="en-US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E886-DF02-4BB1-BCD7-07DD8BE68A33}"/>
              </a:ext>
            </a:extLst>
          </p:cNvPr>
          <p:cNvSpPr txBox="1"/>
          <p:nvPr/>
        </p:nvSpPr>
        <p:spPr>
          <a:xfrm>
            <a:off x="602255" y="3518502"/>
            <a:ext cx="3513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Uses One-Hot Encoding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9BB21-D50D-4F27-9760-A4D5CABDE138}"/>
              </a:ext>
            </a:extLst>
          </p:cNvPr>
          <p:cNvSpPr txBox="1"/>
          <p:nvPr/>
        </p:nvSpPr>
        <p:spPr>
          <a:xfrm>
            <a:off x="602255" y="4271795"/>
            <a:ext cx="351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 document in the corpus becomes a vector of the same length as the vocabulary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5765640-CFC3-4092-8E47-449D6F4F90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r="3301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A75E12F-6D44-4F65-9B2A-AB2CE45E67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7" b="27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478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260059" y="469451"/>
            <a:ext cx="5318620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Word Embeddings</a:t>
            </a:r>
            <a:endParaRPr lang="en-US" altLang="ko-KR" sz="4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5947794" y="3594462"/>
            <a:ext cx="27399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Count Vectorizer</a:t>
            </a: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Turns each document into a vector of word frequencies, and the word vector will be the length of the number of documents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0ABCBE5-C09A-4EB0-B4DA-15644F950DB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4" y="2239801"/>
            <a:ext cx="2851047" cy="863322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22A520-23FC-4BBF-B329-F208EA1E008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r="23613"/>
          <a:stretch>
            <a:fillRect/>
          </a:stretch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387A7E2-7E1F-4A66-9FC2-59DFC872B9B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9" b="28659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30075-C4C8-43F8-BEC6-C9B04A69B779}"/>
              </a:ext>
            </a:extLst>
          </p:cNvPr>
          <p:cNvSpPr txBox="1"/>
          <p:nvPr/>
        </p:nvSpPr>
        <p:spPr>
          <a:xfrm>
            <a:off x="8798841" y="3594462"/>
            <a:ext cx="2739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Word2Vec</a:t>
            </a:r>
          </a:p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Pre-Trained vector space of words from Google, trained on 100 billion word corpus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5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885AEC5-9EE5-407E-BED4-03A6E0EFE8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1" b="24371"/>
          <a:stretch>
            <a:fillRect/>
          </a:stretch>
        </p:blipFill>
        <p:spPr>
          <a:xfrm>
            <a:off x="0" y="0"/>
            <a:ext cx="12192000" cy="2664000"/>
          </a:xfrm>
        </p:spPr>
      </p:pic>
      <p:pic>
        <p:nvPicPr>
          <p:cNvPr id="4" name="Picture 4" descr="A person wearing a hat&#10;&#10;Description generated with high confidence">
            <a:extLst>
              <a:ext uri="{FF2B5EF4-FFF2-40B4-BE49-F238E27FC236}">
                <a16:creationId xmlns:a16="http://schemas.microsoft.com/office/drawing/2014/main" id="{3CE75960-416D-47F6-BF94-1E4FC913BC2B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3"/>
          <a:srcRect l="-641" t="-352" r="38141"/>
          <a:stretch/>
        </p:blipFill>
        <p:spPr>
          <a:xfrm rot="5400000">
            <a:off x="8811943" y="1946707"/>
            <a:ext cx="2250414" cy="26468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147686" y="2996805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1121651" y="4632936"/>
            <a:ext cx="2266384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Michael Singh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1906500" y="5380815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2059002" y="558562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-14030" y="62110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Our Team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426043" y="142429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cs typeface="Arial" pitchFamily="34" charset="0"/>
              </a:rPr>
              <a:t>A trio of intrepid souls united in their efforts to do amazing work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6E0415-4FE4-452B-AC61-389ACF8B5C7E}"/>
              </a:ext>
            </a:extLst>
          </p:cNvPr>
          <p:cNvSpPr/>
          <p:nvPr/>
        </p:nvSpPr>
        <p:spPr>
          <a:xfrm>
            <a:off x="7993718" y="2996805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4A7BD16-242C-47C5-AD74-22B15959A6FD}"/>
              </a:ext>
            </a:extLst>
          </p:cNvPr>
          <p:cNvSpPr txBox="1">
            <a:spLocks/>
          </p:cNvSpPr>
          <p:nvPr/>
        </p:nvSpPr>
        <p:spPr>
          <a:xfrm>
            <a:off x="4724045" y="4632936"/>
            <a:ext cx="27439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Andrew Pritchard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1E4DC078-7DEC-486F-B0F0-BFE3EEDAA6C1}"/>
              </a:ext>
            </a:extLst>
          </p:cNvPr>
          <p:cNvSpPr txBox="1">
            <a:spLocks/>
          </p:cNvSpPr>
          <p:nvPr/>
        </p:nvSpPr>
        <p:spPr>
          <a:xfrm>
            <a:off x="8883761" y="4632936"/>
            <a:ext cx="210679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Mehta 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Komal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9919F-CF12-49AE-9A31-8FA1CD214B16}"/>
              </a:ext>
            </a:extLst>
          </p:cNvPr>
          <p:cNvSpPr/>
          <p:nvPr/>
        </p:nvSpPr>
        <p:spPr>
          <a:xfrm>
            <a:off x="5747656" y="5380815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F82A94-EB4D-4801-A555-37B69E8A8A5B}"/>
              </a:ext>
            </a:extLst>
          </p:cNvPr>
          <p:cNvSpPr/>
          <p:nvPr/>
        </p:nvSpPr>
        <p:spPr>
          <a:xfrm>
            <a:off x="9616692" y="539940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7584D0-E3F5-4D6B-9178-B468E2B2E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06" y="-106665"/>
            <a:ext cx="1805546" cy="789926"/>
          </a:xfrm>
          <a:prstGeom prst="rect">
            <a:avLst/>
          </a:prstGeom>
        </p:spPr>
      </p:pic>
      <p:sp>
        <p:nvSpPr>
          <p:cNvPr id="32" name="Freeform 108">
            <a:extLst>
              <a:ext uri="{FF2B5EF4-FFF2-40B4-BE49-F238E27FC236}">
                <a16:creationId xmlns:a16="http://schemas.microsoft.com/office/drawing/2014/main" id="{B3821052-6BA8-4E2A-A31F-000B6FF83BB1}"/>
              </a:ext>
            </a:extLst>
          </p:cNvPr>
          <p:cNvSpPr/>
          <p:nvPr/>
        </p:nvSpPr>
        <p:spPr>
          <a:xfrm>
            <a:off x="5892239" y="5500729"/>
            <a:ext cx="407521" cy="45685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81D5A0B0-B948-4864-B40F-B37984AAC752}"/>
              </a:ext>
            </a:extLst>
          </p:cNvPr>
          <p:cNvSpPr/>
          <p:nvPr/>
        </p:nvSpPr>
        <p:spPr>
          <a:xfrm rot="16200000">
            <a:off x="9670240" y="5444211"/>
            <a:ext cx="527811" cy="569892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C02E9C31-E1B7-4027-8467-49E0C6B567B0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3" b="21893"/>
          <a:stretch>
            <a:fillRect/>
          </a:stretch>
        </p:blipFill>
        <p:spPr>
          <a:xfrm>
            <a:off x="4873851" y="1998804"/>
            <a:ext cx="2444297" cy="2444297"/>
          </a:xfrm>
        </p:spPr>
      </p:pic>
      <p:pic>
        <p:nvPicPr>
          <p:cNvPr id="2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B159302-DA20-4699-B280-73352FD8A401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58002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Neurons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F31D6-FDEB-4389-9ACC-985E3260EF59}"/>
              </a:ext>
            </a:extLst>
          </p:cNvPr>
          <p:cNvSpPr txBox="1"/>
          <p:nvPr/>
        </p:nvSpPr>
        <p:spPr>
          <a:xfrm>
            <a:off x="6378246" y="2294302"/>
            <a:ext cx="44130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>
                <a:solidFill>
                  <a:schemeClr val="bg1"/>
                </a:solidFill>
                <a:cs typeface="Arial" pitchFamily="34" charset="0"/>
              </a:rPr>
              <a:t>The building block of Neural Networks</a:t>
            </a:r>
            <a:endParaRPr lang="ko-KR" altLang="en-US" sz="320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377426" y="2295206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5506915" y="243236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382384" y="5291458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5369756" y="5291457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378245" y="3783557"/>
            <a:ext cx="4413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Each Neuron has: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Input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Activation Function </a:t>
            </a:r>
            <a:r>
              <a:rPr lang="en-US" altLang="ko-KR" i="1">
                <a:solidFill>
                  <a:schemeClr val="bg1"/>
                </a:solidFill>
                <a:cs typeface="Arial" pitchFamily="34" charset="0"/>
              </a:rPr>
              <a:t>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cs typeface="Arial" pitchFamily="34" charset="0"/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DE6A4-ACF3-4C83-8141-539A52EFB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5" y="2603162"/>
            <a:ext cx="5145090" cy="29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6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Activation Functions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156081"/>
            <a:ext cx="3301597" cy="1153036"/>
            <a:chOff x="4830996" y="1608340"/>
            <a:chExt cx="1574762" cy="11530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simple non-linear function that squashes its input to a value between zero and 1 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08340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Sigmoid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4431557" y="2202854"/>
            <a:ext cx="3301597" cy="1616937"/>
            <a:chOff x="4830996" y="1636881"/>
            <a:chExt cx="1574762" cy="16169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Rectified Linear Unit is an activation function that works well for many tasks in AI, as well as assisting with the Vanishing Gradient problem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36881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ReLU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FFFDB4-AD8E-4442-BCEA-14A7C372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82" y="3918216"/>
            <a:ext cx="6915150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8BEF-805E-4CBB-A09A-C52E33FE29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32" y="4063246"/>
            <a:ext cx="3361997" cy="2491240"/>
          </a:xfrm>
          <a:prstGeom prst="rect">
            <a:avLst/>
          </a:prstGeom>
        </p:spPr>
      </p:pic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CE0B02D-67E9-42C3-84E3-8350A4842A13}"/>
              </a:ext>
            </a:extLst>
          </p:cNvPr>
          <p:cNvGrpSpPr/>
          <p:nvPr/>
        </p:nvGrpSpPr>
        <p:grpSpPr>
          <a:xfrm>
            <a:off x="7889132" y="2217118"/>
            <a:ext cx="3301597" cy="878273"/>
            <a:chOff x="4830996" y="1636881"/>
            <a:chExt cx="1574762" cy="878273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F98B125-301B-4E7B-B86B-4122F20B5526}"/>
                </a:ext>
              </a:extLst>
            </p:cNvPr>
            <p:cNvSpPr/>
            <p:nvPr/>
          </p:nvSpPr>
          <p:spPr>
            <a:xfrm>
              <a:off x="4830996" y="1930379"/>
              <a:ext cx="1574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Similar to ReLU but allows a small amount of negative value through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DE5296F-6C21-4144-9206-EC7429751745}"/>
                </a:ext>
              </a:extLst>
            </p:cNvPr>
            <p:cNvSpPr txBox="1"/>
            <p:nvPr/>
          </p:nvSpPr>
          <p:spPr>
            <a:xfrm>
              <a:off x="4830996" y="1636881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Leaky ReLU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880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Z"/>
              <a:t>Optimizers</a:t>
            </a:r>
            <a:r>
              <a:rPr lang="en-US"/>
              <a:t> and Loss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156081"/>
            <a:ext cx="3301597" cy="1153036"/>
            <a:chOff x="4830996" y="1608340"/>
            <a:chExt cx="1574762" cy="11530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Good general purpose optimizer that converges quickly, though not always optimally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08340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ADAM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4431557" y="2202854"/>
            <a:ext cx="3301597" cy="878273"/>
            <a:chOff x="4830996" y="1636881"/>
            <a:chExt cx="1574762" cy="8782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common loss function for regression style problems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36881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Mean Absolute Error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CE0B02D-67E9-42C3-84E3-8350A4842A13}"/>
              </a:ext>
            </a:extLst>
          </p:cNvPr>
          <p:cNvGrpSpPr/>
          <p:nvPr/>
        </p:nvGrpSpPr>
        <p:grpSpPr>
          <a:xfrm>
            <a:off x="7889132" y="2217118"/>
            <a:ext cx="3301597" cy="878273"/>
            <a:chOff x="4830996" y="1636881"/>
            <a:chExt cx="1574762" cy="878273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F98B125-301B-4E7B-B86B-4122F20B5526}"/>
                </a:ext>
              </a:extLst>
            </p:cNvPr>
            <p:cNvSpPr/>
            <p:nvPr/>
          </p:nvSpPr>
          <p:spPr>
            <a:xfrm>
              <a:off x="4830996" y="1930379"/>
              <a:ext cx="157476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Default loss function for regression problems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0DE5296F-6C21-4144-9206-EC7429751745}"/>
                </a:ext>
              </a:extLst>
            </p:cNvPr>
            <p:cNvSpPr txBox="1"/>
            <p:nvPr/>
          </p:nvSpPr>
          <p:spPr>
            <a:xfrm>
              <a:off x="4830996" y="1636881"/>
              <a:ext cx="157476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Mean Squared Error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6D8D659-E2A8-435C-88B5-2C52799E1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95" y="3525370"/>
            <a:ext cx="3257819" cy="2993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C13870-614B-4A6E-BD35-CB2CD5AD0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81" y="3859820"/>
            <a:ext cx="2844946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2BD2F8-880D-47AA-A1A8-9C3353416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007634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Count Vector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5146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Count Vector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D4F2F-89A6-4748-83D3-03AB7CFAB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673453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9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2BD2F8-880D-47AA-A1A8-9C3353416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3"/>
          <a:stretch/>
        </p:blipFill>
        <p:spPr>
          <a:xfrm>
            <a:off x="-3088" y="0"/>
            <a:ext cx="1101072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Embedding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85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Embedding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0D8E7-E25A-451C-B06B-422A39A01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502918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6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Embedding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57742-4A9B-47E2-81DB-2CB29EA4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9" y="1390566"/>
            <a:ext cx="585217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88587-453E-4997-B6EF-A6DDC3B6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056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3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FE206B-6C41-4935-8833-98DCC44ED1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Convolutions</a:t>
            </a:r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27DF-6678-4E0F-B8CF-14C5DD115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41" y="1395120"/>
            <a:ext cx="7373317" cy="54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4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2BD2F8-880D-47AA-A1A8-9C3353416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8" y="0"/>
            <a:ext cx="11010722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6" y="3213556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Word2Vec Architecture</a:t>
            </a:r>
          </a:p>
        </p:txBody>
      </p:sp>
    </p:spTree>
    <p:extLst>
      <p:ext uri="{BB962C8B-B14F-4D97-AF65-F5344CB8AC3E}">
        <p14:creationId xmlns:p14="http://schemas.microsoft.com/office/powerpoint/2010/main" val="97942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125279" y="1645074"/>
            <a:ext cx="2976140" cy="1589184"/>
            <a:chOff x="278930" y="4139408"/>
            <a:chExt cx="2287218" cy="158918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4 of us come together to form a team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Team Formation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278930" y="4139408"/>
              <a:ext cx="2276846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Aug-2-2019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4028667" y="1645074"/>
            <a:ext cx="2374015" cy="1589184"/>
            <a:chOff x="731302" y="4139408"/>
            <a:chExt cx="1834846" cy="158918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6E5E0F-664B-45AA-9A5A-AF69FF8DBA55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We bring Michael onboard to handle web development.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Michael Joins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Sep-2019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6030686" y="4320739"/>
            <a:ext cx="2511679" cy="1835405"/>
            <a:chOff x="731302" y="4139408"/>
            <a:chExt cx="1834846" cy="183540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initial data collection is completed to a useful level.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Scraping Done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Sep-2019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9049732" y="4422298"/>
            <a:ext cx="2616887" cy="1589184"/>
            <a:chOff x="731302" y="4139408"/>
            <a:chExt cx="1834846" cy="158918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project is as done as we can get, now we show it off.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Project Demonstration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>
                  <a:solidFill>
                    <a:schemeClr val="accent4"/>
                  </a:solidFill>
                  <a:cs typeface="Arial" pitchFamily="34" charset="0"/>
                </a:rPr>
                <a:t>Dec-2019</a:t>
              </a:r>
              <a:endParaRPr lang="ko-KR" altLang="en-US" sz="3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1983053" y="4443074"/>
            <a:ext cx="3182835" cy="2081626"/>
            <a:chOff x="731301" y="4139408"/>
            <a:chExt cx="2311999" cy="208162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We get the initial rundown on the project, and begin dividing and assigning work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1</a:t>
              </a:r>
              <a:r>
                <a:rPr lang="en-US" altLang="ko-KR" sz="1400" b="1" baseline="3000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Client Meeting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1" y="4139408"/>
              <a:ext cx="2311999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Aug-5-2019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F16495-EEBB-43A9-9770-8187424C3B6E}"/>
              </a:ext>
            </a:extLst>
          </p:cNvPr>
          <p:cNvGrpSpPr/>
          <p:nvPr/>
        </p:nvGrpSpPr>
        <p:grpSpPr>
          <a:xfrm>
            <a:off x="7953584" y="1594295"/>
            <a:ext cx="2385924" cy="1589184"/>
            <a:chOff x="731302" y="4139408"/>
            <a:chExt cx="1834846" cy="15891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014398-F050-437A-9B89-76156491B3C1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initial networks are made, tuning to improve begins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0FE1DA-AB48-4C37-8E1D-C343F51EC327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Neural Networks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AB5EE5-5B1A-4840-B609-89566C60F6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Nov-2019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712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Word2Vec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6A30D-CC3F-4C7E-A99A-B75242EB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240272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3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Word2Vec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04467-886E-495E-8C67-23D94E79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234435"/>
            <a:ext cx="5852172" cy="4389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53C01-A571-4929-88DD-50CB485A7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44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1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Time for a </a:t>
            </a:r>
            <a:r>
              <a:rPr lang="en-US" altLang="ko-KR" sz="1867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Demonstation</a:t>
            </a:r>
            <a:endParaRPr lang="ko-KR" altLang="en-US" sz="1867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452421" y="1405665"/>
            <a:ext cx="38876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>
                <a:solidFill>
                  <a:schemeClr val="bg1"/>
                </a:solidFill>
                <a:cs typeface="Arial" pitchFamily="34" charset="0"/>
              </a:rPr>
              <a:t>Problem Statement</a:t>
            </a:r>
            <a:endParaRPr lang="ko-KR" altLang="en-US" sz="32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930868" y="2139511"/>
            <a:ext cx="44130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altLang="ko-KR" sz="2400">
                <a:solidFill>
                  <a:schemeClr val="bg1"/>
                </a:solidFill>
                <a:cs typeface="Arial" pitchFamily="34" charset="0"/>
              </a:rPr>
              <a:t>Judiciaries around the world are overburdened nowadays, so making use of emerging technology to alleviate this burden is the main thrust of this project</a:t>
            </a:r>
          </a:p>
          <a:p>
            <a:endParaRPr lang="en-US" altLang="ko-KR" sz="24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Scope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172606"/>
            <a:ext cx="271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Design and Implement Website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4119723"/>
            <a:ext cx="2715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Analyze data and explore it for hidden insights into the problem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85344" y="2184883"/>
            <a:ext cx="2730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Extract data from the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Paclii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website for use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8" y="3553465"/>
            <a:ext cx="2730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Design and Train and Artificial Intelligence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8" y="4928703"/>
            <a:ext cx="273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Examine Metadata in relation to the Judicial Process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97655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1"/>
            <a:ext cx="736613" cy="5662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9202" y="3550308"/>
            <a:ext cx="143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  <a:cs typeface="Calibri" pitchFamily="34" charset="0"/>
              </a:rPr>
              <a:t>Project Tasks</a:t>
            </a:r>
            <a:endParaRPr lang="ko-KR" altLang="en-US" b="1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20" name="Frame 17">
            <a:extLst>
              <a:ext uri="{FF2B5EF4-FFF2-40B4-BE49-F238E27FC236}">
                <a16:creationId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4" name="Block Arc 14">
            <a:extLst>
              <a:ext uri="{FF2B5EF4-FFF2-40B4-BE49-F238E27FC236}">
                <a16:creationId xmlns:a16="http://schemas.microsoft.com/office/drawing/2014/main" id="{5ED6C511-280E-4424-9C20-4025F4D95C3E}"/>
              </a:ext>
            </a:extLst>
          </p:cNvPr>
          <p:cNvSpPr/>
          <p:nvPr/>
        </p:nvSpPr>
        <p:spPr>
          <a:xfrm rot="16200000">
            <a:off x="7875275" y="2204110"/>
            <a:ext cx="388516" cy="42320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35" name="Freeform 108">
            <a:extLst>
              <a:ext uri="{FF2B5EF4-FFF2-40B4-BE49-F238E27FC236}">
                <a16:creationId xmlns:a16="http://schemas.microsoft.com/office/drawing/2014/main" id="{B8234588-CEDC-47A6-B2C8-FDEFC20FB196}"/>
              </a:ext>
            </a:extLst>
          </p:cNvPr>
          <p:cNvSpPr/>
          <p:nvPr/>
        </p:nvSpPr>
        <p:spPr>
          <a:xfrm>
            <a:off x="3871540" y="3507021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C4C917B0-F135-4C7B-9FC3-CC95FBC0A163}"/>
              </a:ext>
            </a:extLst>
          </p:cNvPr>
          <p:cNvSpPr/>
          <p:nvPr/>
        </p:nvSpPr>
        <p:spPr>
          <a:xfrm rot="18900000">
            <a:off x="4032197" y="493486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37" name="Rounded Rectangle 32">
            <a:extLst>
              <a:ext uri="{FF2B5EF4-FFF2-40B4-BE49-F238E27FC236}">
                <a16:creationId xmlns:a16="http://schemas.microsoft.com/office/drawing/2014/main" id="{46EA15EC-B907-4EE8-B1A7-36AC4F9C2103}"/>
              </a:ext>
            </a:extLst>
          </p:cNvPr>
          <p:cNvSpPr/>
          <p:nvPr/>
        </p:nvSpPr>
        <p:spPr>
          <a:xfrm>
            <a:off x="7837092" y="411972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74069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E46B5-3E9D-481D-AD27-9AE1BF86D55D}"/>
              </a:ext>
            </a:extLst>
          </p:cNvPr>
          <p:cNvGrpSpPr/>
          <p:nvPr/>
        </p:nvGrpSpPr>
        <p:grpSpPr>
          <a:xfrm>
            <a:off x="3654874" y="1658466"/>
            <a:ext cx="3765905" cy="1200330"/>
            <a:chOff x="6210997" y="1433695"/>
            <a:chExt cx="3887322" cy="8539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5E9035-982A-4EFA-81ED-239D0FCFC4B5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Review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CE7854-7D2A-426A-B89A-FE20F6F34FD6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65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We review what we’ve done and entreat feedback from the client for further development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BF848-8540-4193-A521-A263C51C7C62}"/>
              </a:ext>
            </a:extLst>
          </p:cNvPr>
          <p:cNvGrpSpPr/>
          <p:nvPr/>
        </p:nvGrpSpPr>
        <p:grpSpPr>
          <a:xfrm>
            <a:off x="8808632" y="3045686"/>
            <a:ext cx="2725483" cy="1200330"/>
            <a:chOff x="6210996" y="1433695"/>
            <a:chExt cx="1712589" cy="8539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40F8A-D696-4C92-A9A7-24AD96D360E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Deliver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8CF903-A9DD-4978-8541-EB3B19A3603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65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We make a product fit to purpose for our client by the end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77926-49EE-452C-A8C3-33C9CCD80B88}"/>
              </a:ext>
            </a:extLst>
          </p:cNvPr>
          <p:cNvGrpSpPr/>
          <p:nvPr/>
        </p:nvGrpSpPr>
        <p:grpSpPr>
          <a:xfrm>
            <a:off x="694725" y="3792346"/>
            <a:ext cx="2718009" cy="1754327"/>
            <a:chOff x="6210996" y="1433695"/>
            <a:chExt cx="1712589" cy="12480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7DBBE5-25E6-4450-8420-FB11A451369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Planning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AEDCE-C538-490A-A8DA-31CE196C6CE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105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Lay out stages and deliverables, with room for changing requirements as the project progresses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1C9C6-75F4-454C-B9C7-D3DF65C867DD}"/>
              </a:ext>
            </a:extLst>
          </p:cNvPr>
          <p:cNvGrpSpPr/>
          <p:nvPr/>
        </p:nvGrpSpPr>
        <p:grpSpPr>
          <a:xfrm>
            <a:off x="4694774" y="5385824"/>
            <a:ext cx="3767574" cy="923331"/>
            <a:chOff x="4140240" y="1433695"/>
            <a:chExt cx="3889044" cy="6568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5AFFB7-E208-4DE7-88CF-90C028B0DCC7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84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Develop</a:t>
              </a:r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0949F-A835-40AA-AA85-FFBEE629049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Work on the various tasks to make a product that the client wants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2700000">
            <a:off x="4194547" y="5416431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F249BCC-5F6A-4FD8-9EFC-7DEB3EA26D65}"/>
              </a:ext>
            </a:extLst>
          </p:cNvPr>
          <p:cNvSpPr/>
          <p:nvPr/>
        </p:nvSpPr>
        <p:spPr>
          <a:xfrm>
            <a:off x="3526606" y="4474491"/>
            <a:ext cx="416668" cy="3900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C55A544-9037-400D-8212-7791E1129181}"/>
              </a:ext>
            </a:extLst>
          </p:cNvPr>
          <p:cNvSpPr/>
          <p:nvPr/>
        </p:nvSpPr>
        <p:spPr>
          <a:xfrm flipH="1">
            <a:off x="7648522" y="2184367"/>
            <a:ext cx="495356" cy="40863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3C91E177-D5D6-491C-8938-6C6F0FEE321C}"/>
              </a:ext>
            </a:extLst>
          </p:cNvPr>
          <p:cNvSpPr>
            <a:spLocks noChangeAspect="1"/>
          </p:cNvSpPr>
          <p:nvPr/>
        </p:nvSpPr>
        <p:spPr>
          <a:xfrm rot="9900000">
            <a:off x="8170455" y="3319386"/>
            <a:ext cx="500817" cy="42534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5BBE578-1809-4BB5-A5D5-5277F9DD2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85" y="2858796"/>
            <a:ext cx="3698715" cy="22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0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EDE500-94E7-456D-A9DB-7717D7F6E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1160463" y="0"/>
            <a:ext cx="4852987" cy="6858000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5D97DE5-D42F-4123-BDE2-006B36110448}"/>
              </a:ext>
            </a:extLst>
          </p:cNvPr>
          <p:cNvSpPr txBox="1">
            <a:spLocks/>
          </p:cNvSpPr>
          <p:nvPr/>
        </p:nvSpPr>
        <p:spPr>
          <a:xfrm>
            <a:off x="6510060" y="-196849"/>
            <a:ext cx="3112113" cy="123286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accent1"/>
                </a:solidFill>
                <a:latin typeface="+mj-lt"/>
                <a:cs typeface="Arial" pitchFamily="34" charset="0"/>
              </a:rPr>
              <a:t>Risk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/>
              <a:t>I’m increasingly inclined to think that there should be some regulatory oversight, maybe at the national and international level, just to make sure that we don’t do something very foolish. I mean with artificial intelligence we’re summoning the demon.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791055" y="1029385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559461" y="3893032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9306059" y="4627026"/>
            <a:ext cx="2506804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>
                <a:solidFill>
                  <a:schemeClr val="tx1">
                    <a:lumMod val="75000"/>
                    <a:lumOff val="25000"/>
                  </a:schemeClr>
                </a:solidFill>
              </a:rPr>
              <a:t>Elon Musk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Risk Management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27712"/>
            <a:ext cx="2654101" cy="1087322"/>
            <a:chOff x="-475010" y="1083401"/>
            <a:chExt cx="4241713" cy="10873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Misuse of Product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of our developed product in an immoral or illegal fashion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56523"/>
            <a:ext cx="2654101" cy="1087322"/>
            <a:chOff x="-475010" y="1083401"/>
            <a:chExt cx="4241713" cy="10873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cs typeface="Arial" pitchFamily="34" charset="0"/>
                </a:rPr>
                <a:t>Regulatory Risk</a:t>
              </a:r>
              <a:endParaRPr lang="ko-KR" altLang="en-US" b="1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Laws and regulations put in place that impact our project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36604"/>
            <a:ext cx="2654101" cy="1087322"/>
            <a:chOff x="-475010" y="1083401"/>
            <a:chExt cx="4241713" cy="10873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Handover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Documentation not understood by incoming team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65416"/>
            <a:ext cx="2654101" cy="841100"/>
            <a:chOff x="-475010" y="1083401"/>
            <a:chExt cx="4241713" cy="8411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083401"/>
              <a:ext cx="424171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Performance Issues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not meeting standards for performance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5B39-F93B-44FD-BCD4-FBA07F21F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52" y="1850608"/>
            <a:ext cx="4991159" cy="33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39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1316</Words>
  <Application>Microsoft Office PowerPoint</Application>
  <PresentationFormat>Widescreen</PresentationFormat>
  <Paragraphs>249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Michael Singh</cp:lastModifiedBy>
  <cp:revision>5</cp:revision>
  <dcterms:created xsi:type="dcterms:W3CDTF">2018-04-24T17:14:44Z</dcterms:created>
  <dcterms:modified xsi:type="dcterms:W3CDTF">2019-12-05T02:17:30Z</dcterms:modified>
</cp:coreProperties>
</file>